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2.xml" ContentType="application/vnd.openxmlformats-officedocument.drawingml.chartshapes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rawings/drawing3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7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45" autoAdjust="0"/>
    <p:restoredTop sz="94660"/>
  </p:normalViewPr>
  <p:slideViewPr>
    <p:cSldViewPr snapToGrid="0">
      <p:cViewPr varScale="1">
        <p:scale>
          <a:sx n="82" d="100"/>
          <a:sy n="82" d="100"/>
        </p:scale>
        <p:origin x="48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chartUserShapes" Target="../drawings/drawing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chartUserShapes" Target="../drawings/drawing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[Pivot Table and Graphs.xlsx]Pivot Table and Graphs!PivotTable1</c:name>
    <c:fmtId val="12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2453721863236925"/>
          <c:y val="0.13501050686421207"/>
          <c:w val="0.65599627513839198"/>
          <c:h val="0.6309575191989889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'Pivot Table and Graphs'!$B$3:$B$4</c:f>
              <c:strCache>
                <c:ptCount val="1"/>
                <c:pt idx="0">
                  <c:v>Astoria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'Pivot Table and Graphs'!$A$5:$A$14</c:f>
              <c:strCache>
                <c:ptCount val="9"/>
                <c:pt idx="0">
                  <c:v>Bakery</c:v>
                </c:pt>
                <c:pt idx="1">
                  <c:v>Branded</c:v>
                </c:pt>
                <c:pt idx="2">
                  <c:v>Coffee</c:v>
                </c:pt>
                <c:pt idx="3">
                  <c:v>Coffee beans</c:v>
                </c:pt>
                <c:pt idx="4">
                  <c:v>Drinking Chocolate</c:v>
                </c:pt>
                <c:pt idx="5">
                  <c:v>Flavours</c:v>
                </c:pt>
                <c:pt idx="6">
                  <c:v>Loose Tea</c:v>
                </c:pt>
                <c:pt idx="7">
                  <c:v>Packaged Chocolate</c:v>
                </c:pt>
                <c:pt idx="8">
                  <c:v>Tea</c:v>
                </c:pt>
              </c:strCache>
            </c:strRef>
          </c:cat>
          <c:val>
            <c:numRef>
              <c:f>'Pivot Table and Graphs'!$B$5:$B$14</c:f>
              <c:numCache>
                <c:formatCode>[$R-431]\ #,##0</c:formatCode>
                <c:ptCount val="9"/>
                <c:pt idx="0">
                  <c:v>25844.75</c:v>
                </c:pt>
                <c:pt idx="1">
                  <c:v>5457</c:v>
                </c:pt>
                <c:pt idx="2">
                  <c:v>60560.299999999806</c:v>
                </c:pt>
                <c:pt idx="3">
                  <c:v>10219.199999999997</c:v>
                </c:pt>
                <c:pt idx="4">
                  <c:v>17822.75</c:v>
                </c:pt>
                <c:pt idx="5">
                  <c:v>1191.999999999995</c:v>
                </c:pt>
                <c:pt idx="6">
                  <c:v>3193.9999999999927</c:v>
                </c:pt>
                <c:pt idx="7">
                  <c:v>1089.7100000000005</c:v>
                </c:pt>
                <c:pt idx="8">
                  <c:v>45892.699999999924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BFC-44BC-8757-85F391C8DF1F}"/>
            </c:ext>
          </c:extLst>
        </c:ser>
        <c:ser>
          <c:idx val="1"/>
          <c:order val="1"/>
          <c:tx>
            <c:strRef>
              <c:f>'Pivot Table and Graphs'!$C$3:$C$4</c:f>
              <c:strCache>
                <c:ptCount val="1"/>
                <c:pt idx="0">
                  <c:v>Hell's Kitchen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'Pivot Table and Graphs'!$A$5:$A$14</c:f>
              <c:strCache>
                <c:ptCount val="9"/>
                <c:pt idx="0">
                  <c:v>Bakery</c:v>
                </c:pt>
                <c:pt idx="1">
                  <c:v>Branded</c:v>
                </c:pt>
                <c:pt idx="2">
                  <c:v>Coffee</c:v>
                </c:pt>
                <c:pt idx="3">
                  <c:v>Coffee beans</c:v>
                </c:pt>
                <c:pt idx="4">
                  <c:v>Drinking Chocolate</c:v>
                </c:pt>
                <c:pt idx="5">
                  <c:v>Flavours</c:v>
                </c:pt>
                <c:pt idx="6">
                  <c:v>Loose Tea</c:v>
                </c:pt>
                <c:pt idx="7">
                  <c:v>Packaged Chocolate</c:v>
                </c:pt>
                <c:pt idx="8">
                  <c:v>Tea</c:v>
                </c:pt>
              </c:strCache>
            </c:strRef>
          </c:cat>
          <c:val>
            <c:numRef>
              <c:f>'Pivot Table and Graphs'!$C$5:$C$14</c:f>
              <c:numCache>
                <c:formatCode>[$R-431]\ #,##0</c:formatCode>
                <c:ptCount val="9"/>
                <c:pt idx="0">
                  <c:v>27187.95</c:v>
                </c:pt>
                <c:pt idx="1">
                  <c:v>1942</c:v>
                </c:pt>
                <c:pt idx="2">
                  <c:v>60881.349999999322</c:v>
                </c:pt>
                <c:pt idx="3">
                  <c:v>15485.100000000009</c:v>
                </c:pt>
                <c:pt idx="4">
                  <c:v>15653</c:v>
                </c:pt>
                <c:pt idx="5">
                  <c:v>1895.9999999999827</c:v>
                </c:pt>
                <c:pt idx="6">
                  <c:v>4461.3499999999749</c:v>
                </c:pt>
                <c:pt idx="7">
                  <c:v>1698.7699999999973</c:v>
                </c:pt>
                <c:pt idx="8">
                  <c:v>43000.149999999849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BFC-44BC-8757-85F391C8DF1F}"/>
            </c:ext>
          </c:extLst>
        </c:ser>
        <c:ser>
          <c:idx val="2"/>
          <c:order val="2"/>
          <c:tx>
            <c:strRef>
              <c:f>'Pivot Table and Graphs'!$D$3:$D$4</c:f>
              <c:strCache>
                <c:ptCount val="1"/>
                <c:pt idx="0">
                  <c:v>Lower Manhattan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'Pivot Table and Graphs'!$A$5:$A$14</c:f>
              <c:strCache>
                <c:ptCount val="9"/>
                <c:pt idx="0">
                  <c:v>Bakery</c:v>
                </c:pt>
                <c:pt idx="1">
                  <c:v>Branded</c:v>
                </c:pt>
                <c:pt idx="2">
                  <c:v>Coffee</c:v>
                </c:pt>
                <c:pt idx="3">
                  <c:v>Coffee beans</c:v>
                </c:pt>
                <c:pt idx="4">
                  <c:v>Drinking Chocolate</c:v>
                </c:pt>
                <c:pt idx="5">
                  <c:v>Flavours</c:v>
                </c:pt>
                <c:pt idx="6">
                  <c:v>Loose Tea</c:v>
                </c:pt>
                <c:pt idx="7">
                  <c:v>Packaged Chocolate</c:v>
                </c:pt>
                <c:pt idx="8">
                  <c:v>Tea</c:v>
                </c:pt>
              </c:strCache>
            </c:strRef>
          </c:cat>
          <c:val>
            <c:numRef>
              <c:f>'Pivot Table and Graphs'!$D$5:$D$14</c:f>
              <c:numCache>
                <c:formatCode>[$R-431]\ #,##0</c:formatCode>
                <c:ptCount val="9"/>
                <c:pt idx="0">
                  <c:v>27931.440000000017</c:v>
                </c:pt>
                <c:pt idx="1">
                  <c:v>5838</c:v>
                </c:pt>
                <c:pt idx="2">
                  <c:v>55187.649999999448</c:v>
                </c:pt>
                <c:pt idx="3">
                  <c:v>11140.95</c:v>
                </c:pt>
                <c:pt idx="4">
                  <c:v>14103</c:v>
                </c:pt>
                <c:pt idx="5">
                  <c:v>2343.999999999995</c:v>
                </c:pt>
                <c:pt idx="6">
                  <c:v>3558.2499999999891</c:v>
                </c:pt>
                <c:pt idx="7">
                  <c:v>1619.1599999999996</c:v>
                </c:pt>
                <c:pt idx="8">
                  <c:v>39142.499999999898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BFC-44BC-8757-85F391C8DF1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674312591"/>
        <c:axId val="674315951"/>
      </c:barChart>
      <c:catAx>
        <c:axId val="67431259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74315951"/>
        <c:crosses val="autoZero"/>
        <c:auto val="1"/>
        <c:lblAlgn val="ctr"/>
        <c:lblOffset val="100"/>
        <c:noMultiLvlLbl val="0"/>
      </c:catAx>
      <c:valAx>
        <c:axId val="67431595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[$R-431]\ 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7431259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[Pivot Table and Graphs.xlsx]Pivot Table and Graphs!PivotTable3</c:name>
    <c:fmtId val="5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558850441859905"/>
          <c:y val="0.15045330671179163"/>
          <c:w val="0.68318567635185956"/>
          <c:h val="0.53145286698096905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'Pivot Table and Graphs'!$B$20:$B$21</c:f>
              <c:strCache>
                <c:ptCount val="1"/>
                <c:pt idx="0">
                  <c:v>Astoria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multiLvlStrRef>
              <c:f>'Pivot Table and Graphs'!$A$22:$A$34</c:f>
              <c:multiLvlStrCache>
                <c:ptCount val="8"/>
                <c:lvl>
                  <c:pt idx="0">
                    <c:v>Weekday</c:v>
                  </c:pt>
                  <c:pt idx="1">
                    <c:v>Weekend</c:v>
                  </c:pt>
                  <c:pt idx="2">
                    <c:v>Weekday</c:v>
                  </c:pt>
                  <c:pt idx="3">
                    <c:v>Weekend</c:v>
                  </c:pt>
                  <c:pt idx="4">
                    <c:v>Weekday</c:v>
                  </c:pt>
                  <c:pt idx="5">
                    <c:v>Weekend</c:v>
                  </c:pt>
                  <c:pt idx="6">
                    <c:v>Weekday</c:v>
                  </c:pt>
                  <c:pt idx="7">
                    <c:v>Weekend</c:v>
                  </c:pt>
                </c:lvl>
                <c:lvl>
                  <c:pt idx="0">
                    <c:v>Afternoon</c:v>
                  </c:pt>
                  <c:pt idx="2">
                    <c:v>Evening</c:v>
                  </c:pt>
                  <c:pt idx="4">
                    <c:v>Morning</c:v>
                  </c:pt>
                  <c:pt idx="6">
                    <c:v>Night</c:v>
                  </c:pt>
                </c:lvl>
              </c:multiLvlStrCache>
            </c:multiLvlStrRef>
          </c:cat>
          <c:val>
            <c:numRef>
              <c:f>'Pivot Table and Graphs'!$B$22:$B$34</c:f>
              <c:numCache>
                <c:formatCode>[$R-431]\ #,##0</c:formatCode>
                <c:ptCount val="8"/>
                <c:pt idx="0">
                  <c:v>45505</c:v>
                </c:pt>
                <c:pt idx="1">
                  <c:v>17772</c:v>
                </c:pt>
                <c:pt idx="2">
                  <c:v>47319</c:v>
                </c:pt>
                <c:pt idx="3">
                  <c:v>18328</c:v>
                </c:pt>
                <c:pt idx="4">
                  <c:v>76572</c:v>
                </c:pt>
                <c:pt idx="5">
                  <c:v>29276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72A-4BEA-9DF2-9F538DBFFA89}"/>
            </c:ext>
          </c:extLst>
        </c:ser>
        <c:ser>
          <c:idx val="1"/>
          <c:order val="1"/>
          <c:tx>
            <c:strRef>
              <c:f>'Pivot Table and Graphs'!$C$20:$C$21</c:f>
              <c:strCache>
                <c:ptCount val="1"/>
                <c:pt idx="0">
                  <c:v>Hell's Kitchen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multiLvlStrRef>
              <c:f>'Pivot Table and Graphs'!$A$22:$A$34</c:f>
              <c:multiLvlStrCache>
                <c:ptCount val="8"/>
                <c:lvl>
                  <c:pt idx="0">
                    <c:v>Weekday</c:v>
                  </c:pt>
                  <c:pt idx="1">
                    <c:v>Weekend</c:v>
                  </c:pt>
                  <c:pt idx="2">
                    <c:v>Weekday</c:v>
                  </c:pt>
                  <c:pt idx="3">
                    <c:v>Weekend</c:v>
                  </c:pt>
                  <c:pt idx="4">
                    <c:v>Weekday</c:v>
                  </c:pt>
                  <c:pt idx="5">
                    <c:v>Weekend</c:v>
                  </c:pt>
                  <c:pt idx="6">
                    <c:v>Weekday</c:v>
                  </c:pt>
                  <c:pt idx="7">
                    <c:v>Weekend</c:v>
                  </c:pt>
                </c:lvl>
                <c:lvl>
                  <c:pt idx="0">
                    <c:v>Afternoon</c:v>
                  </c:pt>
                  <c:pt idx="2">
                    <c:v>Evening</c:v>
                  </c:pt>
                  <c:pt idx="4">
                    <c:v>Morning</c:v>
                  </c:pt>
                  <c:pt idx="6">
                    <c:v>Night</c:v>
                  </c:pt>
                </c:lvl>
              </c:multiLvlStrCache>
            </c:multiLvlStrRef>
          </c:cat>
          <c:val>
            <c:numRef>
              <c:f>'Pivot Table and Graphs'!$C$22:$C$34</c:f>
              <c:numCache>
                <c:formatCode>[$R-431]\ #,##0</c:formatCode>
                <c:ptCount val="8"/>
                <c:pt idx="0">
                  <c:v>34501</c:v>
                </c:pt>
                <c:pt idx="1">
                  <c:v>13230</c:v>
                </c:pt>
                <c:pt idx="2">
                  <c:v>34510</c:v>
                </c:pt>
                <c:pt idx="3">
                  <c:v>13612</c:v>
                </c:pt>
                <c:pt idx="4">
                  <c:v>101062</c:v>
                </c:pt>
                <c:pt idx="5">
                  <c:v>39395</c:v>
                </c:pt>
                <c:pt idx="6">
                  <c:v>1934</c:v>
                </c:pt>
                <c:pt idx="7">
                  <c:v>766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72A-4BEA-9DF2-9F538DBFFA89}"/>
            </c:ext>
          </c:extLst>
        </c:ser>
        <c:ser>
          <c:idx val="2"/>
          <c:order val="2"/>
          <c:tx>
            <c:strRef>
              <c:f>'Pivot Table and Graphs'!$D$20:$D$21</c:f>
              <c:strCache>
                <c:ptCount val="1"/>
                <c:pt idx="0">
                  <c:v>Lower Manhattan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multiLvlStrRef>
              <c:f>'Pivot Table and Graphs'!$A$22:$A$34</c:f>
              <c:multiLvlStrCache>
                <c:ptCount val="8"/>
                <c:lvl>
                  <c:pt idx="0">
                    <c:v>Weekday</c:v>
                  </c:pt>
                  <c:pt idx="1">
                    <c:v>Weekend</c:v>
                  </c:pt>
                  <c:pt idx="2">
                    <c:v>Weekday</c:v>
                  </c:pt>
                  <c:pt idx="3">
                    <c:v>Weekend</c:v>
                  </c:pt>
                  <c:pt idx="4">
                    <c:v>Weekday</c:v>
                  </c:pt>
                  <c:pt idx="5">
                    <c:v>Weekend</c:v>
                  </c:pt>
                  <c:pt idx="6">
                    <c:v>Weekday</c:v>
                  </c:pt>
                  <c:pt idx="7">
                    <c:v>Weekend</c:v>
                  </c:pt>
                </c:lvl>
                <c:lvl>
                  <c:pt idx="0">
                    <c:v>Afternoon</c:v>
                  </c:pt>
                  <c:pt idx="2">
                    <c:v>Evening</c:v>
                  </c:pt>
                  <c:pt idx="4">
                    <c:v>Morning</c:v>
                  </c:pt>
                  <c:pt idx="6">
                    <c:v>Night</c:v>
                  </c:pt>
                </c:lvl>
              </c:multiLvlStrCache>
            </c:multiLvlStrRef>
          </c:cat>
          <c:val>
            <c:numRef>
              <c:f>'Pivot Table and Graphs'!$D$22:$D$34</c:f>
              <c:numCache>
                <c:formatCode>[$R-431]\ #,##0</c:formatCode>
                <c:ptCount val="8"/>
                <c:pt idx="0">
                  <c:v>39252</c:v>
                </c:pt>
                <c:pt idx="1">
                  <c:v>15643</c:v>
                </c:pt>
                <c:pt idx="2">
                  <c:v>23428</c:v>
                </c:pt>
                <c:pt idx="3">
                  <c:v>8872</c:v>
                </c:pt>
                <c:pt idx="4">
                  <c:v>104579</c:v>
                </c:pt>
                <c:pt idx="5">
                  <c:v>40402</c:v>
                </c:pt>
                <c:pt idx="6">
                  <c:v>226</c:v>
                </c:pt>
                <c:pt idx="7">
                  <c:v>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72A-4BEA-9DF2-9F538DBFFA8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838512607"/>
        <c:axId val="838501087"/>
      </c:barChart>
      <c:catAx>
        <c:axId val="83851260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38501087"/>
        <c:crosses val="autoZero"/>
        <c:auto val="1"/>
        <c:lblAlgn val="ctr"/>
        <c:lblOffset val="100"/>
        <c:noMultiLvlLbl val="0"/>
      </c:catAx>
      <c:valAx>
        <c:axId val="83850108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[$R-431]\ 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3851260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3289558103482675"/>
          <c:y val="0.42277646171207894"/>
          <c:w val="0.15012173252099145"/>
          <c:h val="0.2645346402345260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[Pivot Table and Graphs.xlsx]Pivot Table and Graphs!PivotTable5</c:name>
    <c:fmtId val="6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0052006530722321"/>
          <c:y val="9.9511763857708629E-2"/>
          <c:w val="0.71757117651880387"/>
          <c:h val="0.70188734848534418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'Pivot Table and Graphs'!$B$38:$B$39</c:f>
              <c:strCache>
                <c:ptCount val="1"/>
                <c:pt idx="0">
                  <c:v>Astoria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'Pivot Table and Graphs'!$A$40:$A$46</c:f>
              <c:strCache>
                <c:ptCount val="6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</c:strCache>
            </c:strRef>
          </c:cat>
          <c:val>
            <c:numRef>
              <c:f>'Pivot Table and Graphs'!$B$40:$B$46</c:f>
              <c:numCache>
                <c:formatCode>[$R-431]\ #,##0.0</c:formatCode>
                <c:ptCount val="6"/>
                <c:pt idx="0">
                  <c:v>27686</c:v>
                </c:pt>
                <c:pt idx="1">
                  <c:v>25440</c:v>
                </c:pt>
                <c:pt idx="2">
                  <c:v>33262</c:v>
                </c:pt>
                <c:pt idx="3">
                  <c:v>39893</c:v>
                </c:pt>
                <c:pt idx="4">
                  <c:v>52918</c:v>
                </c:pt>
                <c:pt idx="5">
                  <c:v>55573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3D6-4126-BFE1-C42D6F071505}"/>
            </c:ext>
          </c:extLst>
        </c:ser>
        <c:ser>
          <c:idx val="1"/>
          <c:order val="1"/>
          <c:tx>
            <c:strRef>
              <c:f>'Pivot Table and Graphs'!$C$38:$C$39</c:f>
              <c:strCache>
                <c:ptCount val="1"/>
                <c:pt idx="0">
                  <c:v>Hell's Kitchen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'Pivot Table and Graphs'!$A$40:$A$46</c:f>
              <c:strCache>
                <c:ptCount val="6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</c:strCache>
            </c:strRef>
          </c:cat>
          <c:val>
            <c:numRef>
              <c:f>'Pivot Table and Graphs'!$C$40:$C$46</c:f>
              <c:numCache>
                <c:formatCode>[$R-431]\ #,##0.0</c:formatCode>
                <c:ptCount val="6"/>
                <c:pt idx="0">
                  <c:v>28188</c:v>
                </c:pt>
                <c:pt idx="1">
                  <c:v>26070</c:v>
                </c:pt>
                <c:pt idx="2">
                  <c:v>33519</c:v>
                </c:pt>
                <c:pt idx="3">
                  <c:v>40728</c:v>
                </c:pt>
                <c:pt idx="4">
                  <c:v>53069</c:v>
                </c:pt>
                <c:pt idx="5">
                  <c:v>57436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3D6-4126-BFE1-C42D6F071505}"/>
            </c:ext>
          </c:extLst>
        </c:ser>
        <c:ser>
          <c:idx val="2"/>
          <c:order val="2"/>
          <c:tx>
            <c:strRef>
              <c:f>'Pivot Table and Graphs'!$D$38:$D$39</c:f>
              <c:strCache>
                <c:ptCount val="1"/>
                <c:pt idx="0">
                  <c:v>Lower Manhattan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'Pivot Table and Graphs'!$A$40:$A$46</c:f>
              <c:strCache>
                <c:ptCount val="6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</c:strCache>
            </c:strRef>
          </c:cat>
          <c:val>
            <c:numRef>
              <c:f>'Pivot Table and Graphs'!$D$40:$D$46</c:f>
              <c:numCache>
                <c:formatCode>[$R-431]\ #,##0.0</c:formatCode>
                <c:ptCount val="6"/>
                <c:pt idx="0">
                  <c:v>26909</c:v>
                </c:pt>
                <c:pt idx="1">
                  <c:v>25622</c:v>
                </c:pt>
                <c:pt idx="2">
                  <c:v>33256</c:v>
                </c:pt>
                <c:pt idx="3">
                  <c:v>39580</c:v>
                </c:pt>
                <c:pt idx="4">
                  <c:v>52186</c:v>
                </c:pt>
                <c:pt idx="5">
                  <c:v>54924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3D6-4126-BFE1-C42D6F07150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868812639"/>
        <c:axId val="868815519"/>
      </c:barChart>
      <c:catAx>
        <c:axId val="86881263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68815519"/>
        <c:crosses val="autoZero"/>
        <c:auto val="1"/>
        <c:lblAlgn val="ctr"/>
        <c:lblOffset val="100"/>
        <c:noMultiLvlLbl val="0"/>
      </c:catAx>
      <c:valAx>
        <c:axId val="86881551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[$R-431]\ #,##0.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6881263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0.45065</cdr:x>
      <cdr:y>0.38805</cdr:y>
    </cdr:from>
    <cdr:to>
      <cdr:x>0.54935</cdr:x>
      <cdr:y>0.61195</cdr:y>
    </cdr:to>
    <cdr:sp macro="" textlink="">
      <cdr:nvSpPr>
        <cdr:cNvPr id="5" name="TextBox 4">
          <a:extLst xmlns:a="http://schemas.openxmlformats.org/drawingml/2006/main">
            <a:ext uri="{FF2B5EF4-FFF2-40B4-BE49-F238E27FC236}">
              <a16:creationId xmlns:a16="http://schemas.microsoft.com/office/drawing/2014/main" id="{BB8668A4-CCD0-467F-D8FB-514E07E211DF}"/>
            </a:ext>
          </a:extLst>
        </cdr:cNvPr>
        <cdr:cNvSpPr txBox="1"/>
      </cdr:nvSpPr>
      <cdr:spPr>
        <a:xfrm xmlns:a="http://schemas.openxmlformats.org/drawingml/2006/main">
          <a:off x="4175449" y="1584746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en-US" sz="1100" kern="1200" dirty="0"/>
        </a:p>
      </cdr:txBody>
    </cdr:sp>
  </cdr:relSizeAnchor>
  <cdr:relSizeAnchor xmlns:cdr="http://schemas.openxmlformats.org/drawingml/2006/chartDrawing">
    <cdr:from>
      <cdr:x>0.03644</cdr:x>
      <cdr:y>0.0259</cdr:y>
    </cdr:from>
    <cdr:to>
      <cdr:x>0.21299</cdr:x>
      <cdr:y>0.09301</cdr:y>
    </cdr:to>
    <cdr:sp macro="" textlink="">
      <cdr:nvSpPr>
        <cdr:cNvPr id="6" name="TextBox 5">
          <a:extLst xmlns:a="http://schemas.openxmlformats.org/drawingml/2006/main">
            <a:ext uri="{FF2B5EF4-FFF2-40B4-BE49-F238E27FC236}">
              <a16:creationId xmlns:a16="http://schemas.microsoft.com/office/drawing/2014/main" id="{4262F498-BAF1-E390-AF35-35B61CFB81BA}"/>
            </a:ext>
          </a:extLst>
        </cdr:cNvPr>
        <cdr:cNvSpPr txBox="1"/>
      </cdr:nvSpPr>
      <cdr:spPr>
        <a:xfrm xmlns:a="http://schemas.openxmlformats.org/drawingml/2006/main">
          <a:off x="348592" y="105760"/>
          <a:ext cx="1688803" cy="2741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en-US" kern="1200" dirty="0"/>
            <a:t>SUM OF REVENUE</a:t>
          </a:r>
          <a:endParaRPr lang="en-US" sz="1100" kern="1200" dirty="0"/>
        </a:p>
      </cdr:txBody>
    </cdr:sp>
  </cdr:relSizeAnchor>
  <cdr:relSizeAnchor xmlns:cdr="http://schemas.openxmlformats.org/drawingml/2006/chartDrawing">
    <cdr:from>
      <cdr:x>0.03236</cdr:x>
      <cdr:y>0.8881</cdr:y>
    </cdr:from>
    <cdr:to>
      <cdr:x>0.2429</cdr:x>
      <cdr:y>1</cdr:y>
    </cdr:to>
    <cdr:sp macro="" textlink="">
      <cdr:nvSpPr>
        <cdr:cNvPr id="7" name="TextBox 6">
          <a:extLst xmlns:a="http://schemas.openxmlformats.org/drawingml/2006/main">
            <a:ext uri="{FF2B5EF4-FFF2-40B4-BE49-F238E27FC236}">
              <a16:creationId xmlns:a16="http://schemas.microsoft.com/office/drawing/2014/main" id="{AD58E5C8-F001-5A14-DDC8-AB7818455413}"/>
            </a:ext>
          </a:extLst>
        </cdr:cNvPr>
        <cdr:cNvSpPr txBox="1"/>
      </cdr:nvSpPr>
      <cdr:spPr>
        <a:xfrm xmlns:a="http://schemas.openxmlformats.org/drawingml/2006/main">
          <a:off x="299824" y="3626912"/>
          <a:ext cx="1950720" cy="45698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en-US" kern="1200" dirty="0"/>
            <a:t>PRODUCT_CATEGORY</a:t>
          </a:r>
          <a:endParaRPr lang="en-US" sz="1100" kern="1200" dirty="0"/>
        </a:p>
      </cdr:txBody>
    </cdr:sp>
  </cdr:relSizeAnchor>
  <cdr:relSizeAnchor xmlns:cdr="http://schemas.openxmlformats.org/drawingml/2006/chartDrawing">
    <cdr:from>
      <cdr:x>0.83975</cdr:x>
      <cdr:y>0.3172</cdr:y>
    </cdr:from>
    <cdr:to>
      <cdr:x>1</cdr:x>
      <cdr:y>0.41163</cdr:y>
    </cdr:to>
    <cdr:sp macro="" textlink="">
      <cdr:nvSpPr>
        <cdr:cNvPr id="8" name="TextBox 7">
          <a:extLst xmlns:a="http://schemas.openxmlformats.org/drawingml/2006/main">
            <a:ext uri="{FF2B5EF4-FFF2-40B4-BE49-F238E27FC236}">
              <a16:creationId xmlns:a16="http://schemas.microsoft.com/office/drawing/2014/main" id="{81DB34DB-0CE0-2C12-B890-CC7D04DC6812}"/>
            </a:ext>
          </a:extLst>
        </cdr:cNvPr>
        <cdr:cNvSpPr txBox="1"/>
      </cdr:nvSpPr>
      <cdr:spPr>
        <a:xfrm xmlns:a="http://schemas.openxmlformats.org/drawingml/2006/main">
          <a:off x="8032817" y="1295400"/>
          <a:ext cx="1532927" cy="38566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en-US" sz="1100" kern="1200" dirty="0"/>
            <a:t>STORE_LOCATION</a:t>
          </a:r>
        </a:p>
      </cdr:txBody>
    </cdr:sp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0.06398</cdr:x>
      <cdr:y>0.02781</cdr:y>
    </cdr:from>
    <cdr:to>
      <cdr:x>0.26722</cdr:x>
      <cdr:y>0.12725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A15FEF80-2048-D766-FB51-4B0D9F617311}"/>
            </a:ext>
          </a:extLst>
        </cdr:cNvPr>
        <cdr:cNvSpPr txBox="1"/>
      </cdr:nvSpPr>
      <cdr:spPr>
        <a:xfrm xmlns:a="http://schemas.openxmlformats.org/drawingml/2006/main">
          <a:off x="527698" y="116529"/>
          <a:ext cx="1676400" cy="41656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en-US" sz="1100" kern="1200" dirty="0"/>
            <a:t>SUM OF REVENUE</a:t>
          </a:r>
        </a:p>
      </cdr:txBody>
    </cdr:sp>
  </cdr:relSizeAnchor>
  <cdr:relSizeAnchor xmlns:cdr="http://schemas.openxmlformats.org/drawingml/2006/chartDrawing">
    <cdr:from>
      <cdr:x>0.10463</cdr:x>
      <cdr:y>0.85964</cdr:y>
    </cdr:from>
    <cdr:to>
      <cdr:x>0.31033</cdr:x>
      <cdr:y>0.94646</cdr:y>
    </cdr:to>
    <cdr:sp macro="" textlink="">
      <cdr:nvSpPr>
        <cdr:cNvPr id="3" name="TextBox 2">
          <a:extLst xmlns:a="http://schemas.openxmlformats.org/drawingml/2006/main">
            <a:ext uri="{FF2B5EF4-FFF2-40B4-BE49-F238E27FC236}">
              <a16:creationId xmlns:a16="http://schemas.microsoft.com/office/drawing/2014/main" id="{D8D0FD6D-7E78-7509-02E1-9C184827A192}"/>
            </a:ext>
          </a:extLst>
        </cdr:cNvPr>
        <cdr:cNvSpPr txBox="1"/>
      </cdr:nvSpPr>
      <cdr:spPr>
        <a:xfrm xmlns:a="http://schemas.openxmlformats.org/drawingml/2006/main">
          <a:off x="862978" y="3601408"/>
          <a:ext cx="1696720" cy="363729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en-US" sz="1100" kern="1200" dirty="0"/>
            <a:t>TIME_BUCKET</a:t>
          </a:r>
        </a:p>
      </cdr:txBody>
    </cdr:sp>
  </cdr:relSizeAnchor>
  <cdr:relSizeAnchor xmlns:cdr="http://schemas.openxmlformats.org/drawingml/2006/chartDrawing">
    <cdr:from>
      <cdr:x>0.45445</cdr:x>
      <cdr:y>0.86691</cdr:y>
    </cdr:from>
    <cdr:to>
      <cdr:x>0.70696</cdr:x>
      <cdr:y>0.94646</cdr:y>
    </cdr:to>
    <cdr:sp macro="" textlink="">
      <cdr:nvSpPr>
        <cdr:cNvPr id="4" name="TextBox 3">
          <a:extLst xmlns:a="http://schemas.openxmlformats.org/drawingml/2006/main">
            <a:ext uri="{FF2B5EF4-FFF2-40B4-BE49-F238E27FC236}">
              <a16:creationId xmlns:a16="http://schemas.microsoft.com/office/drawing/2014/main" id="{59A9FAB8-FE3B-64D0-CF09-34B4C0387B6F}"/>
            </a:ext>
          </a:extLst>
        </cdr:cNvPr>
        <cdr:cNvSpPr txBox="1"/>
      </cdr:nvSpPr>
      <cdr:spPr>
        <a:xfrm xmlns:a="http://schemas.openxmlformats.org/drawingml/2006/main">
          <a:off x="3748418" y="3631888"/>
          <a:ext cx="2082800" cy="333249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en-US" sz="1100" kern="1200" dirty="0"/>
            <a:t>DAY_CLASSIFICATION</a:t>
          </a:r>
        </a:p>
      </cdr:txBody>
    </cdr:sp>
  </cdr:relSizeAnchor>
  <cdr:relSizeAnchor xmlns:cdr="http://schemas.openxmlformats.org/drawingml/2006/chartDrawing">
    <cdr:from>
      <cdr:x>0.8345</cdr:x>
      <cdr:y>0.34479</cdr:y>
    </cdr:from>
    <cdr:to>
      <cdr:x>1</cdr:x>
      <cdr:y>0.43039</cdr:y>
    </cdr:to>
    <cdr:sp macro="" textlink="">
      <cdr:nvSpPr>
        <cdr:cNvPr id="5" name="TextBox 4">
          <a:extLst xmlns:a="http://schemas.openxmlformats.org/drawingml/2006/main">
            <a:ext uri="{FF2B5EF4-FFF2-40B4-BE49-F238E27FC236}">
              <a16:creationId xmlns:a16="http://schemas.microsoft.com/office/drawing/2014/main" id="{65BFE521-A6F6-9415-55E0-5667CC002EA7}"/>
            </a:ext>
          </a:extLst>
        </cdr:cNvPr>
        <cdr:cNvSpPr txBox="1"/>
      </cdr:nvSpPr>
      <cdr:spPr>
        <a:xfrm xmlns:a="http://schemas.openxmlformats.org/drawingml/2006/main">
          <a:off x="7223138" y="1444482"/>
          <a:ext cx="1432560" cy="358607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en-US" sz="1100" kern="1200" dirty="0"/>
            <a:t>STORE_LOCATION</a:t>
          </a:r>
        </a:p>
      </cdr:txBody>
    </cdr:sp>
  </cdr:relSizeAnchor>
</c:userShapes>
</file>

<file path=ppt/drawings/drawing3.xml><?xml version="1.0" encoding="utf-8"?>
<c:userShapes xmlns:c="http://schemas.openxmlformats.org/drawingml/2006/chart">
  <cdr:relSizeAnchor xmlns:cdr="http://schemas.openxmlformats.org/drawingml/2006/chartDrawing">
    <cdr:from>
      <cdr:x>0</cdr:x>
      <cdr:y>0.00473</cdr:y>
    </cdr:from>
    <cdr:to>
      <cdr:x>0.19834</cdr:x>
      <cdr:y>0.07884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6A20B24D-B9AD-1F3C-7424-5F6198AC8AC7}"/>
            </a:ext>
          </a:extLst>
        </cdr:cNvPr>
        <cdr:cNvSpPr txBox="1"/>
      </cdr:nvSpPr>
      <cdr:spPr>
        <a:xfrm xmlns:a="http://schemas.openxmlformats.org/drawingml/2006/main">
          <a:off x="0" y="20941"/>
          <a:ext cx="1759208" cy="328439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non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100" kern="1200" dirty="0"/>
            <a:t>SUM OF REVENUE</a:t>
          </a:r>
        </a:p>
      </cdr:txBody>
    </cdr:sp>
  </cdr:relSizeAnchor>
  <cdr:relSizeAnchor xmlns:cdr="http://schemas.openxmlformats.org/drawingml/2006/chartDrawing">
    <cdr:from>
      <cdr:x>0.30753</cdr:x>
      <cdr:y>0.90282</cdr:y>
    </cdr:from>
    <cdr:to>
      <cdr:x>0.53946</cdr:x>
      <cdr:y>0.99682</cdr:y>
    </cdr:to>
    <cdr:sp macro="" textlink="">
      <cdr:nvSpPr>
        <cdr:cNvPr id="3" name="TextBox 1">
          <a:extLst xmlns:a="http://schemas.openxmlformats.org/drawingml/2006/main">
            <a:ext uri="{FF2B5EF4-FFF2-40B4-BE49-F238E27FC236}">
              <a16:creationId xmlns:a16="http://schemas.microsoft.com/office/drawing/2014/main" id="{6A20B24D-B9AD-1F3C-7424-5F6198AC8AC7}"/>
            </a:ext>
          </a:extLst>
        </cdr:cNvPr>
        <cdr:cNvSpPr txBox="1"/>
      </cdr:nvSpPr>
      <cdr:spPr>
        <a:xfrm xmlns:a="http://schemas.openxmlformats.org/drawingml/2006/main">
          <a:off x="2727641" y="4001006"/>
          <a:ext cx="2057097" cy="41656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non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kern="1200" dirty="0"/>
            <a:t>MONTH_NAME</a:t>
          </a:r>
          <a:endParaRPr lang="en-US" sz="1100" kern="1200" dirty="0"/>
        </a:p>
      </cdr:txBody>
    </cdr:sp>
  </cdr:relSizeAnchor>
  <cdr:relSizeAnchor xmlns:cdr="http://schemas.openxmlformats.org/drawingml/2006/chartDrawing">
    <cdr:from>
      <cdr:x>0.80166</cdr:x>
      <cdr:y>0.33859</cdr:y>
    </cdr:from>
    <cdr:to>
      <cdr:x>1</cdr:x>
      <cdr:y>0.43258</cdr:y>
    </cdr:to>
    <cdr:sp macro="" textlink="">
      <cdr:nvSpPr>
        <cdr:cNvPr id="4" name="TextBox 1">
          <a:extLst xmlns:a="http://schemas.openxmlformats.org/drawingml/2006/main">
            <a:ext uri="{FF2B5EF4-FFF2-40B4-BE49-F238E27FC236}">
              <a16:creationId xmlns:a16="http://schemas.microsoft.com/office/drawing/2014/main" id="{6A20B24D-B9AD-1F3C-7424-5F6198AC8AC7}"/>
            </a:ext>
          </a:extLst>
        </cdr:cNvPr>
        <cdr:cNvSpPr txBox="1"/>
      </cdr:nvSpPr>
      <cdr:spPr>
        <a:xfrm xmlns:a="http://schemas.openxmlformats.org/drawingml/2006/main">
          <a:off x="7110255" y="1500507"/>
          <a:ext cx="1759208" cy="41656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non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100" kern="1200" dirty="0"/>
            <a:t>STORE_LOCATION</a:t>
          </a:r>
        </a:p>
      </cdr:txBody>
    </cdr:sp>
  </cdr:relSizeAnchor>
</c:userShapes>
</file>

<file path=ppt/media/image1.png>
</file>

<file path=ppt/media/image2.png>
</file>

<file path=ppt/media/image3.png>
</file>

<file path=ppt/media/image4.jpeg>
</file>

<file path=ppt/media/image5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1EADE-8E88-4C7C-8AC5-FB148DE4940E}" type="datetime1">
              <a:rPr lang="en-US" smtClean="0"/>
              <a:t>8/27/2025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29701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8/27/2025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10729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8/27/2025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03322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8/27/2025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68466236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8/27/2025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162430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8/27/2025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931608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8/27/2025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580617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8/27/2025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106842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8/27/2025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896336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B6794-849E-4626-908B-D15793550EFB}" type="datetime1">
              <a:rPr lang="en-US" smtClean="0"/>
              <a:t>8/27/2025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6214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8/27/2025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3801250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B64E7-5594-42A3-ADBF-E95A7ACEAD64}" type="datetime1">
              <a:rPr lang="en-US" smtClean="0"/>
              <a:t>8/27/2025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2591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8/27/2025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932472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8/27/2025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57364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C9412-2452-4BED-A324-9D8C115361AD}" type="datetime1">
              <a:rPr lang="en-US" smtClean="0"/>
              <a:t>8/27/2025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8501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18F62-D251-40E8-A23C-F4CFE9FEAB41}" type="datetime1">
              <a:rPr lang="en-US" smtClean="0"/>
              <a:t>8/27/2025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3902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8/27/2025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25057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A65D8-0540-4835-AE5C-25D29DBA01BE}" type="datetime1">
              <a:rPr lang="en-US" smtClean="0"/>
              <a:t>8/27/2025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5275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E31BA835-12AC-4E8F-955A-EA3F4DE2791F}" type="datetime1">
              <a:rPr lang="en-US" smtClean="0"/>
              <a:t>8/27/2025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558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  <p:sldLayoutId id="2147483705" r:id="rId18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pngall.com/coffee-mug-png/download/45836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web of dots connected">
            <a:extLst>
              <a:ext uri="{FF2B5EF4-FFF2-40B4-BE49-F238E27FC236}">
                <a16:creationId xmlns:a16="http://schemas.microsoft.com/office/drawing/2014/main" id="{FC2C103B-005C-9A46-5727-629C1F1154F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003" r="442" b="1"/>
          <a:stretch>
            <a:fillRect/>
          </a:stretch>
        </p:blipFill>
        <p:spPr>
          <a:xfrm>
            <a:off x="-158620" y="123773"/>
            <a:ext cx="12192000" cy="685798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33643D0-1C5C-4826-B246-86235009A3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5510" y="235443"/>
            <a:ext cx="10613191" cy="958876"/>
          </a:xfrm>
        </p:spPr>
        <p:txBody>
          <a:bodyPr>
            <a:normAutofit/>
          </a:bodyPr>
          <a:lstStyle/>
          <a:p>
            <a:r>
              <a:rPr lang="en-US" sz="3600" u="sng" dirty="0"/>
              <a:t>Bright coffee </a:t>
            </a:r>
            <a:r>
              <a:rPr lang="en-US" sz="3600" u="sng" dirty="0" err="1"/>
              <a:t>shopAnalysis</a:t>
            </a:r>
            <a:r>
              <a:rPr lang="en-US" sz="3600" u="sng" dirty="0"/>
              <a:t> </a:t>
            </a:r>
            <a:r>
              <a:rPr lang="en-US" sz="3600" u="sng" dirty="0" err="1"/>
              <a:t>Presantation</a:t>
            </a:r>
            <a:endParaRPr lang="en-US" sz="3600" u="sng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A0D702-EA56-6B15-6C0E-FEB20A5AA0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2043" y="6163708"/>
            <a:ext cx="1734312" cy="332161"/>
          </a:xfrm>
        </p:spPr>
        <p:txBody>
          <a:bodyPr>
            <a:normAutofit fontScale="92500" lnSpcReduction="10000"/>
          </a:bodyPr>
          <a:lstStyle/>
          <a:p>
            <a:r>
              <a:rPr lang="en-US" sz="1600" dirty="0"/>
              <a:t>2025/09/030</a:t>
            </a:r>
          </a:p>
        </p:txBody>
      </p:sp>
      <p:pic>
        <p:nvPicPr>
          <p:cNvPr id="6" name="Picture 5" descr="A white cup with brown foam on top&#10;&#10;AI-generated content may be incorrect.">
            <a:extLst>
              <a:ext uri="{FF2B5EF4-FFF2-40B4-BE49-F238E27FC236}">
                <a16:creationId xmlns:a16="http://schemas.microsoft.com/office/drawing/2014/main" id="{0DDC6445-D203-A88C-0A0B-AB555E6414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2810469" y="4122043"/>
            <a:ext cx="1714286" cy="171428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18DA0EF-C7BF-CA5C-7702-84254C8DCE74}"/>
              </a:ext>
            </a:extLst>
          </p:cNvPr>
          <p:cNvSpPr txBox="1"/>
          <p:nvPr/>
        </p:nvSpPr>
        <p:spPr>
          <a:xfrm>
            <a:off x="4876800" y="886940"/>
            <a:ext cx="5155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Subtitle</a:t>
            </a:r>
            <a:r>
              <a:rPr lang="en-US" dirty="0"/>
              <a:t>: Data-Driven Insights for Revenue Growth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BC13169-04E4-9FB5-1EFC-408036FAF533}"/>
              </a:ext>
            </a:extLst>
          </p:cNvPr>
          <p:cNvSpPr txBox="1"/>
          <p:nvPr/>
        </p:nvSpPr>
        <p:spPr>
          <a:xfrm>
            <a:off x="352043" y="5807941"/>
            <a:ext cx="41727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Junior Data Analyst: Vinoliah Makamu</a:t>
            </a:r>
          </a:p>
        </p:txBody>
      </p:sp>
    </p:spTree>
    <p:extLst>
      <p:ext uri="{BB962C8B-B14F-4D97-AF65-F5344CB8AC3E}">
        <p14:creationId xmlns:p14="http://schemas.microsoft.com/office/powerpoint/2010/main" val="17071680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4B976-D09D-26F2-EEA4-8EB8E2D712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849086"/>
          </a:xfrm>
        </p:spPr>
        <p:txBody>
          <a:bodyPr>
            <a:normAutofit/>
          </a:bodyPr>
          <a:lstStyle/>
          <a:p>
            <a:pPr algn="ctr"/>
            <a:r>
              <a:rPr lang="en-US" u="sng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2E2828-0106-C9A9-7593-3E3860F96A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sz="2800" dirty="0"/>
              <a:t>Dataset - Daily transactional data from Bright Coffee Shop</a:t>
            </a:r>
          </a:p>
          <a:p>
            <a:pPr marL="0" indent="0">
              <a:buNone/>
            </a:pPr>
            <a:endParaRPr lang="en-US" sz="2800" dirty="0"/>
          </a:p>
          <a:p>
            <a:pPr>
              <a:buFont typeface="Wingdings" panose="05000000000000000000" pitchFamily="2" charset="2"/>
              <a:buChar char="v"/>
            </a:pPr>
            <a:r>
              <a:rPr lang="en-US" sz="2800" dirty="0"/>
              <a:t>Purpose - Support CEO in boosting revenue &amp; improving product            		performance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800" dirty="0"/>
              <a:t>Method - SQL queries + data visualization + analytics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50987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1EF04-6B1E-CA41-0B01-099D7356E4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u="sng" dirty="0"/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84CAE6-9E58-4200-0CA5-0692B9B20B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5" y="2221992"/>
            <a:ext cx="10691265" cy="2480637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Identify top revenue-generating products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Analyze time of day with peak sales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Explore sales trends across products &amp; time intervals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Provide recommendations for improved sales performance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4297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FFC21-BF1D-BDE7-385B-50B1018711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625151"/>
            <a:ext cx="10691265" cy="1166327"/>
          </a:xfrm>
        </p:spPr>
        <p:txBody>
          <a:bodyPr>
            <a:normAutofit fontScale="90000"/>
          </a:bodyPr>
          <a:lstStyle/>
          <a:p>
            <a:pPr algn="ctr"/>
            <a:r>
              <a:rPr lang="en-US" u="sng" dirty="0"/>
              <a:t>Revenue by Product</a:t>
            </a:r>
            <a:br>
              <a:rPr lang="en-US" u="sng" dirty="0"/>
            </a:br>
            <a:r>
              <a:rPr lang="en-US" u="sng" dirty="0"/>
              <a:t>Top Revenue BY PRODUCT CATEGORY</a:t>
            </a:r>
            <a:br>
              <a:rPr lang="en-US" dirty="0"/>
            </a:br>
            <a:endParaRPr lang="en-US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CC056A-61C2-1E48-AB91-B7728C7A6E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5" y="2015413"/>
            <a:ext cx="10691265" cy="460932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			</a:t>
            </a:r>
          </a:p>
          <a:p>
            <a:pPr marL="0" indent="0">
              <a:buNone/>
            </a:pPr>
            <a:r>
              <a:rPr lang="en-US" sz="1600" dirty="0"/>
              <a:t>• Coffee: R176,629</a:t>
            </a:r>
          </a:p>
          <a:p>
            <a:pPr marL="0" indent="0">
              <a:buNone/>
            </a:pPr>
            <a:r>
              <a:rPr lang="en-US" sz="1600" dirty="0"/>
              <a:t>• Tea: R128,035</a:t>
            </a:r>
          </a:p>
          <a:p>
            <a:pPr marL="0" indent="0">
              <a:buNone/>
            </a:pPr>
            <a:r>
              <a:rPr lang="en-US" sz="1600" dirty="0"/>
              <a:t>• Bakery: R80,964</a:t>
            </a:r>
          </a:p>
          <a:p>
            <a:r>
              <a:rPr lang="en-US" sz="1600" dirty="0"/>
              <a:t>Lowest: Packaged</a:t>
            </a:r>
          </a:p>
          <a:p>
            <a:pPr marL="0" indent="0">
              <a:buNone/>
            </a:pPr>
            <a:r>
              <a:rPr lang="en-US" sz="1600" dirty="0"/>
              <a:t> Chocolate R4,408 &amp; </a:t>
            </a:r>
          </a:p>
          <a:p>
            <a:pPr marL="0" indent="0">
              <a:buNone/>
            </a:pPr>
            <a:r>
              <a:rPr lang="en-US" sz="1600" dirty="0" err="1"/>
              <a:t>Flavours</a:t>
            </a:r>
            <a:r>
              <a:rPr lang="en-US" sz="1600" dirty="0"/>
              <a:t> R5,432</a:t>
            </a:r>
          </a:p>
          <a:p>
            <a:endParaRPr lang="en-US"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806A3ED7-CA43-D96F-6067-FAA00F681E9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22724924"/>
              </p:ext>
            </p:extLst>
          </p:nvPr>
        </p:nvGraphicFramePr>
        <p:xfrm>
          <a:off x="2722880" y="1940768"/>
          <a:ext cx="9357360" cy="40838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37738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92D49-2F4E-3183-B988-3C502170E6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082351"/>
          </a:xfrm>
        </p:spPr>
        <p:txBody>
          <a:bodyPr>
            <a:normAutofit fontScale="90000"/>
          </a:bodyPr>
          <a:lstStyle/>
          <a:p>
            <a:pPr algn="ctr"/>
            <a:r>
              <a:rPr lang="en-US" u="sng" dirty="0"/>
              <a:t>Time of Day Analysis </a:t>
            </a:r>
            <a:br>
              <a:rPr lang="en-US" u="sng" dirty="0"/>
            </a:br>
            <a:r>
              <a:rPr lang="en-US" u="sng" dirty="0"/>
              <a:t>REVENUE DISTRIBUTION DAY CLASSIFICATION &amp; TIME BUCKET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2BD7E-B875-DF9C-A118-85625D6582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5" y="2221992"/>
            <a:ext cx="10887985" cy="3739896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1400" dirty="0"/>
              <a:t>• </a:t>
            </a:r>
            <a:r>
              <a:rPr lang="en-US" sz="1600" dirty="0"/>
              <a:t>Morning: R391,286---- Peak sales</a:t>
            </a:r>
          </a:p>
          <a:p>
            <a:pPr marL="0" indent="0">
              <a:buNone/>
            </a:pPr>
            <a:r>
              <a:rPr lang="en-US" sz="1600" dirty="0"/>
              <a:t>• Afternoon: R165,903</a:t>
            </a:r>
          </a:p>
          <a:p>
            <a:pPr marL="0" indent="0">
              <a:buNone/>
            </a:pPr>
            <a:r>
              <a:rPr lang="en-US" sz="1600" dirty="0"/>
              <a:t>• Evening: R146,069</a:t>
            </a:r>
          </a:p>
          <a:p>
            <a:pPr marL="0" indent="0">
              <a:buNone/>
            </a:pPr>
            <a:r>
              <a:rPr lang="en-US" sz="1600" dirty="0"/>
              <a:t>• Night: R3,001------- very low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Insight: Weekdays </a:t>
            </a:r>
            <a:r>
              <a:rPr lang="en-US" sz="1600" dirty="0" err="1"/>
              <a:t>dominate,but</a:t>
            </a:r>
            <a:r>
              <a:rPr lang="en-US" sz="1600" dirty="0"/>
              <a:t> weekend</a:t>
            </a:r>
          </a:p>
          <a:p>
            <a:pPr marL="0" indent="0">
              <a:buNone/>
            </a:pPr>
            <a:r>
              <a:rPr lang="en-US" sz="1600" dirty="0"/>
              <a:t> also significant in mornings</a:t>
            </a:r>
          </a:p>
          <a:p>
            <a:endParaRPr lang="en-US"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3169B2B3-2073-E1A3-657C-516387F5449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962818"/>
              </p:ext>
            </p:extLst>
          </p:nvPr>
        </p:nvGraphicFramePr>
        <p:xfrm>
          <a:off x="3414382" y="2098351"/>
          <a:ext cx="8655698" cy="41894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7974664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A40537-797A-CFBD-A3C2-3647EB02F3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587830"/>
            <a:ext cx="10691265" cy="883298"/>
          </a:xfrm>
        </p:spPr>
        <p:txBody>
          <a:bodyPr>
            <a:normAutofit fontScale="90000"/>
          </a:bodyPr>
          <a:lstStyle/>
          <a:p>
            <a:pPr algn="ctr"/>
            <a:r>
              <a:rPr lang="en-US" u="sng" dirty="0"/>
              <a:t>Sales Trends </a:t>
            </a:r>
            <a:br>
              <a:rPr lang="en-US" u="sng" dirty="0"/>
            </a:br>
            <a:r>
              <a:rPr lang="en-US" u="sng" dirty="0"/>
              <a:t>REVENUE GROWTH BY month name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E679A-1D0A-81A5-6341-8EE0AB7147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1600" dirty="0"/>
              <a:t>• Jan: R82,783</a:t>
            </a:r>
          </a:p>
          <a:p>
            <a:pPr marL="0" indent="0">
              <a:buNone/>
            </a:pPr>
            <a:r>
              <a:rPr lang="en-US" sz="1600" dirty="0"/>
              <a:t>• Feb: R77,132</a:t>
            </a:r>
          </a:p>
          <a:p>
            <a:pPr marL="0" indent="0">
              <a:buNone/>
            </a:pPr>
            <a:r>
              <a:rPr lang="en-US" sz="1600" dirty="0"/>
              <a:t>• Mar: R100,037</a:t>
            </a:r>
          </a:p>
          <a:p>
            <a:pPr marL="0" indent="0">
              <a:buNone/>
            </a:pPr>
            <a:r>
              <a:rPr lang="en-US" sz="1600" dirty="0"/>
              <a:t>• Apr: R120,201</a:t>
            </a:r>
          </a:p>
          <a:p>
            <a:pPr marL="0" indent="0">
              <a:buNone/>
            </a:pPr>
            <a:r>
              <a:rPr lang="en-US" sz="1600" dirty="0"/>
              <a:t>• May: R158,173</a:t>
            </a:r>
          </a:p>
          <a:p>
            <a:pPr marL="0" indent="0">
              <a:buNone/>
            </a:pPr>
            <a:r>
              <a:rPr lang="en-US" sz="1600" dirty="0"/>
              <a:t>• Jun: R167,933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>
              <a:buFont typeface="Wingdings" panose="05000000000000000000" pitchFamily="2" charset="2"/>
              <a:buChar char="q"/>
            </a:pPr>
            <a:r>
              <a:rPr lang="en-US" sz="1600" dirty="0"/>
              <a:t>Insight: Strong growth</a:t>
            </a:r>
          </a:p>
          <a:p>
            <a:pPr marL="0" indent="0">
              <a:buNone/>
            </a:pPr>
            <a:r>
              <a:rPr lang="en-US" sz="1600" dirty="0"/>
              <a:t> trend from Jan to Jun</a:t>
            </a:r>
          </a:p>
          <a:p>
            <a:endParaRPr lang="en-US"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63DDACC6-BFCF-535E-1AB4-05DFAE530B3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77660662"/>
              </p:ext>
            </p:extLst>
          </p:nvPr>
        </p:nvGraphicFramePr>
        <p:xfrm>
          <a:off x="2408762" y="1623527"/>
          <a:ext cx="8869463" cy="43200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8392565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D5305-7E26-3212-62C5-2D50023B13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783771"/>
          </a:xfrm>
        </p:spPr>
        <p:txBody>
          <a:bodyPr/>
          <a:lstStyle/>
          <a:p>
            <a:pPr algn="ctr"/>
            <a:r>
              <a:rPr lang="en-US" u="sng" dirty="0"/>
              <a:t>Key Findings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8A2D1B-E40A-A466-A55B-C1A372095F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• Coffee &amp; Tea are top revenue drivers</a:t>
            </a:r>
          </a:p>
          <a:p>
            <a:pPr marL="0" indent="0">
              <a:buNone/>
            </a:pPr>
            <a:r>
              <a:rPr lang="en-US" dirty="0"/>
              <a:t>• Morning hours = strongest sales</a:t>
            </a:r>
          </a:p>
          <a:p>
            <a:pPr marL="0" indent="0">
              <a:buNone/>
            </a:pPr>
            <a:r>
              <a:rPr lang="en-US" dirty="0"/>
              <a:t>• Sales increasing monthly (growth trend)</a:t>
            </a:r>
          </a:p>
          <a:p>
            <a:pPr marL="0" indent="0">
              <a:buNone/>
            </a:pPr>
            <a:r>
              <a:rPr lang="en-US" dirty="0"/>
              <a:t>• Certain products underperform (chocolates, </a:t>
            </a:r>
            <a:r>
              <a:rPr lang="en-US" dirty="0" err="1"/>
              <a:t>flavours</a:t>
            </a:r>
            <a:r>
              <a:rPr lang="en-US" dirty="0"/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21571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0EECD8-82A2-D356-765E-D59C12AC7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u="sng" dirty="0"/>
              <a:t>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2631C3-9416-4EBF-5B2E-A9A4B8964F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Promote high-selling products with bundles/discounts</a:t>
            </a:r>
          </a:p>
          <a:p>
            <a:r>
              <a:rPr lang="en-US" dirty="0"/>
              <a:t> Encourage purchases during afternoons/evenings</a:t>
            </a:r>
          </a:p>
          <a:p>
            <a:r>
              <a:rPr lang="en-US" dirty="0"/>
              <a:t> Introduce seasonal specials to sustain growth</a:t>
            </a:r>
          </a:p>
          <a:p>
            <a:r>
              <a:rPr lang="en-US" dirty="0"/>
              <a:t> Improve marketing for underperforming products</a:t>
            </a:r>
          </a:p>
          <a:p>
            <a:r>
              <a:rPr lang="en-US" dirty="0"/>
              <a:t> Implement loyalty rewards for weekday mornings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69876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79FF0-0DF4-38F3-BCB2-187C66BF07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u="sng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3E2C0B-B0CE-151C-917D-3E7AB57490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• Data reveals clear growth opportunities</a:t>
            </a:r>
          </a:p>
          <a:p>
            <a:pPr marL="0" indent="0">
              <a:buNone/>
            </a:pPr>
            <a:r>
              <a:rPr lang="en-US" dirty="0"/>
              <a:t>• Focus on bestsellers (Coffee &amp; Tea)</a:t>
            </a:r>
          </a:p>
          <a:p>
            <a:pPr marL="0" indent="0">
              <a:buNone/>
            </a:pPr>
            <a:r>
              <a:rPr lang="en-US" dirty="0"/>
              <a:t>• Leverage peak hours (mornings)</a:t>
            </a:r>
          </a:p>
          <a:p>
            <a:pPr marL="0" indent="0">
              <a:buNone/>
            </a:pPr>
            <a:r>
              <a:rPr lang="en-US" dirty="0"/>
              <a:t>• Maintain momentum from monthly sales growth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4000" u="sng" dirty="0"/>
              <a:t>Q&amp;A</a:t>
            </a:r>
            <a:endParaRPr lang="en-US" dirty="0"/>
          </a:p>
          <a:p>
            <a:r>
              <a:rPr lang="en-US" dirty="0"/>
              <a:t>Thank you for your attention!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8724104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96</TotalTime>
  <Words>339</Words>
  <Application>Microsoft Office PowerPoint</Application>
  <PresentationFormat>Widescreen</PresentationFormat>
  <Paragraphs>73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Tw Cen MT</vt:lpstr>
      <vt:lpstr>Wingdings</vt:lpstr>
      <vt:lpstr>Droplet</vt:lpstr>
      <vt:lpstr>Bright coffee shopAnalysis Presantation</vt:lpstr>
      <vt:lpstr>Introduction</vt:lpstr>
      <vt:lpstr>Objectives</vt:lpstr>
      <vt:lpstr>Revenue by Product Top Revenue BY PRODUCT CATEGORY </vt:lpstr>
      <vt:lpstr>Time of Day Analysis  REVENUE DISTRIBUTION DAY CLASSIFICATION &amp; TIME BUCKET</vt:lpstr>
      <vt:lpstr>Sales Trends  REVENUE GROWTH BY month name</vt:lpstr>
      <vt:lpstr>Key Findings</vt:lpstr>
      <vt:lpstr>Recommendations</vt:lpstr>
      <vt:lpstr>Conclusion</vt:lpstr>
    </vt:vector>
  </TitlesOfParts>
  <Company>Johannesburg Water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Vinoliah Makamu</dc:creator>
  <cp:lastModifiedBy>Vinoliah Makamu</cp:lastModifiedBy>
  <cp:revision>4</cp:revision>
  <dcterms:created xsi:type="dcterms:W3CDTF">2025-08-27T09:34:43Z</dcterms:created>
  <dcterms:modified xsi:type="dcterms:W3CDTF">2025-08-27T11:14:35Z</dcterms:modified>
</cp:coreProperties>
</file>

<file path=docProps/thumbnail.jpeg>
</file>